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1" r:id="rId10"/>
    <p:sldId id="270" r:id="rId11"/>
    <p:sldId id="272" r:id="rId12"/>
    <p:sldId id="273" r:id="rId13"/>
    <p:sldId id="274" r:id="rId14"/>
    <p:sldId id="275" r:id="rId15"/>
    <p:sldId id="276" r:id="rId16"/>
    <p:sldId id="278" r:id="rId17"/>
    <p:sldId id="277" r:id="rId18"/>
    <p:sldId id="279" r:id="rId19"/>
    <p:sldId id="280" r:id="rId20"/>
  </p:sldIdLst>
  <p:sldSz cx="9144000" cy="5143500" type="screen16x9"/>
  <p:notesSz cx="6858000" cy="9144000"/>
  <p:embeddedFontLst>
    <p:embeddedFont>
      <p:font typeface="Oswald" panose="020B0604020202020204" charset="-52"/>
      <p:regular r:id="rId2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Oswald Light" panose="020B0604020202020204" charset="-52"/>
      <p:regular r:id="rId28"/>
      <p:bold r:id="rId29"/>
    </p:embeddedFont>
    <p:embeddedFont>
      <p:font typeface="Montserrat" panose="020B0604020202020204" charset="-52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2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38289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48611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476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42832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21222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7302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484122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457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83034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a60f513b17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3" name="Google Shape;273;g2a60f513b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68102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a60a0c4426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a60a0c4426_0_1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2a60a0c4426_0_1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a60a0c4426_0_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a60a0c4426_0_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86616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8643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43084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60a0c4426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2a60a0c4426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70380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91785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marL="2743200" lvl="5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" name="Google Shape;82;p1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>
  <p:cSld name="Два объекта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44907" y="33706"/>
            <a:ext cx="2105165" cy="62627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/>
          <p:nvPr/>
        </p:nvSpPr>
        <p:spPr>
          <a:xfrm>
            <a:off x="829348" y="187023"/>
            <a:ext cx="8554219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436A"/>
              </a:buClr>
              <a:buSzPts val="1275"/>
              <a:buFont typeface="Arial"/>
              <a:buNone/>
            </a:pPr>
            <a:r>
              <a:rPr lang="ru-RU" sz="1500" b="1" i="0" u="none" strike="noStrike" cap="none">
                <a:solidFill>
                  <a:srgbClr val="475A8D"/>
                </a:solidFill>
                <a:latin typeface="Arial"/>
                <a:ea typeface="Arial"/>
                <a:cs typeface="Arial"/>
                <a:sym typeface="Arial"/>
              </a:rPr>
              <a:t>ЦЕНОВЫЕ ЗАЯВКИ ВСВГО</a:t>
            </a:r>
            <a:endParaRPr sz="15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 txBox="1"/>
          <p:nvPr/>
        </p:nvSpPr>
        <p:spPr>
          <a:xfrm>
            <a:off x="829348" y="674154"/>
            <a:ext cx="8656637" cy="40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260"/>
              <a:buFont typeface="Noto Sans Symbols"/>
              <a:buNone/>
            </a:pPr>
            <a:r>
              <a:rPr lang="ru-RU" sz="105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Поставщики подают ценовые заявки для участия в процедуре ВСВГО 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260"/>
              <a:buFont typeface="Noto Sans Symbols"/>
              <a:buNone/>
            </a:pPr>
            <a:r>
              <a:rPr lang="ru-RU" sz="105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состоящие из: </a:t>
            </a:r>
            <a:endParaRPr/>
          </a:p>
        </p:txBody>
      </p:sp>
      <p:sp>
        <p:nvSpPr>
          <p:cNvPr id="22" name="Google Shape;22;p3"/>
          <p:cNvSpPr txBox="1"/>
          <p:nvPr/>
        </p:nvSpPr>
        <p:spPr>
          <a:xfrm>
            <a:off x="829347" y="1867670"/>
            <a:ext cx="8120724" cy="2950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При этом действуют ограничения на стоимость  пуска в заявке участника, равные произведению цены на э/э в заявке ВСВГО и коэффициента (от 0,1 до 14), определяемого исходя из установленной мощности генерирующего оборудования и основного вида топлива.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Ценовая заявка ВСВГО состоит из набора суточных ценовых заявок ВСВГО в отношении каждых операционных суток периода ВСВГО, каждая из которых может быть одного из следующих видов: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260"/>
              <a:buFont typeface="Noto Sans Symbols"/>
              <a:buNone/>
            </a:pP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71550" marR="0" lvl="2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4E06"/>
              </a:buClr>
              <a:buSzPts val="1260"/>
              <a:buFont typeface="Noto Sans Symbols"/>
              <a:buChar char="⮚"/>
            </a:pPr>
            <a:r>
              <a:rPr lang="ru-RU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суточная ценовая заявка ВСВГО, включающая 24 часовых подзаявки</a:t>
            </a: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71550" marR="0" lvl="2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4E06"/>
              </a:buClr>
              <a:buSzPts val="1260"/>
              <a:buFont typeface="Noto Sans Symbols"/>
              <a:buChar char="⮚"/>
            </a:pPr>
            <a:r>
              <a:rPr lang="ru-RU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интегральная суточная ценовая заявка ВСВГО, включающая  подзаявку в отношении 24 часов операционных суток</a:t>
            </a:r>
            <a:endParaRPr/>
          </a:p>
          <a:p>
            <a:pPr marL="285750" marR="0" lvl="2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2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260"/>
              <a:buFont typeface="Noto Sans Symbols"/>
              <a:buNone/>
            </a:pPr>
            <a:r>
              <a:rPr lang="ru-RU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Ценовая заявка ВСВГО подается в сутки Х-2 в отношении суток Х+2.</a:t>
            </a:r>
            <a:endParaRPr/>
          </a:p>
          <a:p>
            <a:pPr marL="285750" marR="0" lvl="2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260"/>
              <a:buFont typeface="Noto Sans Symbols"/>
              <a:buNone/>
            </a:pP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2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260"/>
              <a:buFont typeface="Noto Sans Symbols"/>
              <a:buNone/>
            </a:pPr>
            <a:r>
              <a:rPr lang="ru-RU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Ценовые заявки, поданные в расчет ВСВГО, используются в качестве ограничений для цен в заявках на РСВ.</a:t>
            </a:r>
            <a:endParaRPr/>
          </a:p>
          <a:p>
            <a:pPr marL="520304" marR="0" lvl="0" indent="-38576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26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20304" marR="0" lvl="0" indent="-38576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260"/>
              <a:buFont typeface="Arial"/>
              <a:buNone/>
            </a:pPr>
            <a:r>
              <a:rPr lang="ru-RU" sz="105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  <a:p>
            <a:pPr marL="520304" marR="0" lvl="0" indent="-38576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260"/>
              <a:buFont typeface="Arial"/>
              <a:buNone/>
            </a:pPr>
            <a:r>
              <a:rPr lang="ru-RU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" name="Google Shape;23;p3"/>
          <p:cNvGrpSpPr/>
          <p:nvPr/>
        </p:nvGrpSpPr>
        <p:grpSpPr>
          <a:xfrm>
            <a:off x="970118" y="1246934"/>
            <a:ext cx="502317" cy="355475"/>
            <a:chOff x="611559" y="2564904"/>
            <a:chExt cx="610521" cy="576064"/>
          </a:xfrm>
        </p:grpSpPr>
        <p:sp>
          <p:nvSpPr>
            <p:cNvPr id="24" name="Google Shape;24;p3"/>
            <p:cNvSpPr/>
            <p:nvPr/>
          </p:nvSpPr>
          <p:spPr>
            <a:xfrm rot="-5400000" flipH="1">
              <a:off x="611560" y="2564904"/>
              <a:ext cx="576064" cy="576064"/>
            </a:xfrm>
            <a:prstGeom prst="ellipse">
              <a:avLst/>
            </a:prstGeom>
            <a:solidFill>
              <a:srgbClr val="576CA6"/>
            </a:solidFill>
            <a:ln w="57150" cap="flat" cmpd="sng">
              <a:solidFill>
                <a:srgbClr val="D8E6F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1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3"/>
            <p:cNvSpPr txBox="1"/>
            <p:nvPr/>
          </p:nvSpPr>
          <p:spPr>
            <a:xfrm>
              <a:off x="611559" y="2665896"/>
              <a:ext cx="610521" cy="374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5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/>
            </a:p>
          </p:txBody>
        </p:sp>
      </p:grpSp>
      <p:sp>
        <p:nvSpPr>
          <p:cNvPr id="26" name="Google Shape;26;p3"/>
          <p:cNvSpPr txBox="1"/>
          <p:nvPr/>
        </p:nvSpPr>
        <p:spPr>
          <a:xfrm>
            <a:off x="5633429" y="1246933"/>
            <a:ext cx="3819216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стоимости пуска 1 МВт мощности генерирующего оборудования.</a:t>
            </a:r>
            <a:endParaRPr sz="10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/>
          <p:nvPr/>
        </p:nvSpPr>
        <p:spPr>
          <a:xfrm>
            <a:off x="1524949" y="1165591"/>
            <a:ext cx="2469506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не более трех пар &lt;цена-количество&gt; – в  отношении объемов э/э;   </a:t>
            </a:r>
            <a:endParaRPr/>
          </a:p>
        </p:txBody>
      </p:sp>
      <p:grpSp>
        <p:nvGrpSpPr>
          <p:cNvPr id="28" name="Google Shape;28;p3"/>
          <p:cNvGrpSpPr/>
          <p:nvPr/>
        </p:nvGrpSpPr>
        <p:grpSpPr>
          <a:xfrm>
            <a:off x="5106457" y="1246934"/>
            <a:ext cx="502317" cy="355475"/>
            <a:chOff x="611559" y="2564904"/>
            <a:chExt cx="610521" cy="576064"/>
          </a:xfrm>
        </p:grpSpPr>
        <p:sp>
          <p:nvSpPr>
            <p:cNvPr id="29" name="Google Shape;29;p3"/>
            <p:cNvSpPr/>
            <p:nvPr/>
          </p:nvSpPr>
          <p:spPr>
            <a:xfrm rot="-5400000" flipH="1">
              <a:off x="611560" y="2564904"/>
              <a:ext cx="576064" cy="576064"/>
            </a:xfrm>
            <a:prstGeom prst="ellipse">
              <a:avLst/>
            </a:prstGeom>
            <a:solidFill>
              <a:srgbClr val="576CA6"/>
            </a:solidFill>
            <a:ln w="57150" cap="flat" cmpd="sng">
              <a:solidFill>
                <a:srgbClr val="D8E6F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1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"/>
            <p:cNvSpPr txBox="1"/>
            <p:nvPr/>
          </p:nvSpPr>
          <p:spPr>
            <a:xfrm>
              <a:off x="611559" y="2665896"/>
              <a:ext cx="610521" cy="374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5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/>
            </a:p>
          </p:txBody>
        </p:sp>
      </p:grpSp>
      <p:pic>
        <p:nvPicPr>
          <p:cNvPr id="31" name="Google Shape;31;p3"/>
          <p:cNvPicPr preferRelativeResize="0"/>
          <p:nvPr/>
        </p:nvPicPr>
        <p:blipFill rotWithShape="1">
          <a:blip r:embed="rId3">
            <a:alphaModFix/>
          </a:blip>
          <a:srcRect l="11070"/>
          <a:stretch/>
        </p:blipFill>
        <p:spPr>
          <a:xfrm>
            <a:off x="-1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/>
          <p:nvPr/>
        </p:nvSpPr>
        <p:spPr>
          <a:xfrm>
            <a:off x="-1" y="-4660"/>
            <a:ext cx="9144000" cy="514816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88867" y="187022"/>
            <a:ext cx="1621362" cy="425412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3"/>
          <p:cNvSpPr txBox="1"/>
          <p:nvPr/>
        </p:nvSpPr>
        <p:spPr>
          <a:xfrm>
            <a:off x="8388426" y="4797532"/>
            <a:ext cx="75557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05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"/>
          <p:cNvSpPr txBox="1">
            <a:spLocks noGrp="1"/>
          </p:cNvSpPr>
          <p:nvPr>
            <p:ph type="title"/>
          </p:nvPr>
        </p:nvSpPr>
        <p:spPr>
          <a:xfrm>
            <a:off x="490315" y="188495"/>
            <a:ext cx="6610890" cy="378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50" b="1">
                <a:solidFill>
                  <a:srgbClr val="475A8D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274291" y="169669"/>
            <a:ext cx="216024" cy="378042"/>
          </a:xfrm>
          <a:prstGeom prst="parallelogram">
            <a:avLst>
              <a:gd name="adj" fmla="val 6217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"/>
          <p:cNvSpPr/>
          <p:nvPr/>
        </p:nvSpPr>
        <p:spPr>
          <a:xfrm>
            <a:off x="286160" y="283969"/>
            <a:ext cx="216024" cy="378042"/>
          </a:xfrm>
          <a:prstGeom prst="parallelogram">
            <a:avLst>
              <a:gd name="adj" fmla="val 6217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5" descr="top-left-logo"/>
          <p:cNvPicPr preferRelativeResize="0"/>
          <p:nvPr/>
        </p:nvPicPr>
        <p:blipFill rotWithShape="1">
          <a:blip r:embed="rId2">
            <a:alphaModFix/>
          </a:blip>
          <a:srcRect l="3215" t="26791" r="19613" b="33023"/>
          <a:stretch/>
        </p:blipFill>
        <p:spPr>
          <a:xfrm>
            <a:off x="0" y="0"/>
            <a:ext cx="9144000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5"/>
          <p:cNvSpPr txBox="1"/>
          <p:nvPr/>
        </p:nvSpPr>
        <p:spPr>
          <a:xfrm>
            <a:off x="1981200" y="4800600"/>
            <a:ext cx="5943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69696"/>
              </a:buClr>
              <a:buSzPts val="900"/>
              <a:buFont typeface="Arial"/>
              <a:buNone/>
            </a:pPr>
            <a:r>
              <a:rPr lang="ru-RU" sz="900" b="0" i="0" u="none" strike="noStrike" cap="none">
                <a:solidFill>
                  <a:srgbClr val="969696"/>
                </a:solidFill>
                <a:latin typeface="Arial"/>
                <a:ea typeface="Arial"/>
                <a:cs typeface="Arial"/>
                <a:sym typeface="Arial"/>
              </a:rPr>
              <a:t>www.hydrogenics.com</a:t>
            </a:r>
            <a:endParaRPr sz="900" b="0" i="0" u="none" strike="noStrike" cap="none">
              <a:solidFill>
                <a:srgbClr val="9696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5"/>
          <p:cNvSpPr txBox="1">
            <a:spLocks noGrp="1"/>
          </p:cNvSpPr>
          <p:nvPr>
            <p:ph type="dt" idx="10"/>
          </p:nvPr>
        </p:nvSpPr>
        <p:spPr>
          <a:xfrm>
            <a:off x="0" y="4804172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 t="6987" r="6664" b="5995"/>
          <a:stretch/>
        </p:blipFill>
        <p:spPr>
          <a:xfrm>
            <a:off x="0" y="0"/>
            <a:ext cx="8294100" cy="515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 amt="25000"/>
          </a:blip>
          <a:stretch>
            <a:fillRect/>
          </a:stretch>
        </p:blipFill>
        <p:spPr>
          <a:xfrm>
            <a:off x="0" y="0"/>
            <a:ext cx="82940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" y="1875"/>
            <a:ext cx="8294098" cy="305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5400000">
            <a:off x="1451901" y="-1450024"/>
            <a:ext cx="5152348" cy="805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5400000">
            <a:off x="7475149" y="3403884"/>
            <a:ext cx="2482787" cy="33982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588700" y="578425"/>
            <a:ext cx="6779400" cy="849900"/>
          </a:xfrm>
          <a:prstGeom prst="rect">
            <a:avLst/>
          </a:prstGeom>
          <a:noFill/>
          <a:ln>
            <a:noFill/>
          </a:ln>
          <a:effectLst>
            <a:outerShdw blurRad="200025" dist="142875" dir="3540000" algn="bl" rotWithShape="0">
              <a:schemeClr val="dk1">
                <a:alpha val="35686"/>
              </a:scheme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62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Что такое GIT ?</a:t>
            </a:r>
            <a:endParaRPr sz="6200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62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И как с ним </a:t>
            </a:r>
            <a:endParaRPr sz="6200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62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работать?</a:t>
            </a:r>
            <a:endParaRPr sz="6200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651725" y="4135413"/>
            <a:ext cx="42525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3000" dirty="0" smtClean="0">
                <a:solidFill>
                  <a:srgbClr val="FFFFFF"/>
                </a:solidFill>
                <a:latin typeface="Oswald Light"/>
                <a:ea typeface="Oswald Light"/>
                <a:cs typeface="Oswald Light"/>
                <a:sym typeface="Oswald Light"/>
              </a:rPr>
              <a:t>Деркунов Михаил</a:t>
            </a:r>
            <a:endParaRPr sz="3000" b="0" i="0" u="none" strike="noStrike" cap="none" dirty="0">
              <a:solidFill>
                <a:srgbClr val="FFFFFF"/>
              </a:solidFill>
              <a:latin typeface="Oswald Light"/>
              <a:ea typeface="Oswald Light"/>
              <a:cs typeface="Oswald Light"/>
              <a:sym typeface="Oswald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900" b="0" i="0" u="none" strike="noStrike" cap="none" dirty="0">
                <a:solidFill>
                  <a:srgbClr val="FFFFFF"/>
                </a:solidFill>
                <a:latin typeface="Oswald Light"/>
                <a:ea typeface="Oswald Light"/>
                <a:cs typeface="Oswald Light"/>
                <a:sym typeface="Oswald Light"/>
              </a:rPr>
              <a:t/>
            </a:r>
            <a:br>
              <a:rPr lang="ru-RU" sz="2900" b="0" i="0" u="none" strike="noStrike" cap="none" dirty="0">
                <a:solidFill>
                  <a:srgbClr val="FFFFFF"/>
                </a:solidFill>
                <a:latin typeface="Oswald Light"/>
                <a:ea typeface="Oswald Light"/>
                <a:cs typeface="Oswald Light"/>
                <a:sym typeface="Oswald Light"/>
              </a:rPr>
            </a:br>
            <a:endParaRPr sz="2900" b="0" i="0" u="none" strike="noStrike" cap="none" dirty="0">
              <a:solidFill>
                <a:srgbClr val="FFFFFF"/>
              </a:solidFill>
              <a:latin typeface="Oswald Light"/>
              <a:ea typeface="Oswald Light"/>
              <a:cs typeface="Oswald Light"/>
              <a:sym typeface="Oswald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2900" b="0" i="0" u="none" strike="noStrike" cap="none" dirty="0">
                <a:solidFill>
                  <a:srgbClr val="FFFFFF"/>
                </a:solidFill>
                <a:latin typeface="Oswald Light"/>
                <a:ea typeface="Oswald Light"/>
                <a:cs typeface="Oswald Light"/>
                <a:sym typeface="Oswald Light"/>
              </a:rPr>
              <a:t> </a:t>
            </a:r>
            <a:endParaRPr sz="2900" b="0" i="0" u="none" strike="noStrike" cap="none" dirty="0">
              <a:solidFill>
                <a:srgbClr val="FFFFFF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cxnSp>
        <p:nvCxnSpPr>
          <p:cNvPr id="98" name="Google Shape;98;p16"/>
          <p:cNvCxnSpPr/>
          <p:nvPr/>
        </p:nvCxnSpPr>
        <p:spPr>
          <a:xfrm rot="10800000">
            <a:off x="-15112" y="4436600"/>
            <a:ext cx="5748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9" name="Google Shape;99;p16"/>
          <p:cNvCxnSpPr/>
          <p:nvPr/>
        </p:nvCxnSpPr>
        <p:spPr>
          <a:xfrm flipH="1">
            <a:off x="5193900" y="1198525"/>
            <a:ext cx="3950100" cy="3950100"/>
          </a:xfrm>
          <a:prstGeom prst="straightConnector1">
            <a:avLst/>
          </a:prstGeom>
          <a:noFill/>
          <a:ln w="381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0" name="Google Shape;100;p16"/>
          <p:cNvCxnSpPr/>
          <p:nvPr/>
        </p:nvCxnSpPr>
        <p:spPr>
          <a:xfrm flipH="1">
            <a:off x="8294100" y="1198525"/>
            <a:ext cx="849900" cy="8499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57150" y="450977"/>
            <a:ext cx="8849458" cy="4076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ru-RU" sz="18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Репозиторий</a:t>
            </a:r>
            <a:endParaRPr lang="ru-RU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Репозиторий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— это структура данных, используемая Git для хранения всех версий 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проекта. Содержит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Полную историю изменений проекта.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Все файлы проекта в их текущем состоянии и предыдущих состояниях.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Локальный 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репозиторий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Хранится на вашем компьютере.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Содержит полную копию проекта с историей изменений.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Удалённый 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репозиторий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Хранится на сервере (например, на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GitHub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GitLab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Bitbucket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Используется для совместной работы и синхронизации изменений между разработчиками.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Пример команд: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Создание нового локального репозитория: </a:t>
            </a:r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ru-RU" b="1" dirty="0" err="1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init</a:t>
            </a:r>
            <a:endParaRPr lang="ru-RU" sz="1200" b="1" dirty="0">
              <a:solidFill>
                <a:schemeClr val="accent4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Клонирование удалённого репозитория: </a:t>
            </a:r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ru-RU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clone 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ru-RU" b="1" dirty="0" err="1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ru-RU" b="1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ru-RU" sz="1200" b="1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442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67054" y="472386"/>
            <a:ext cx="8809892" cy="3385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ru-RU" sz="18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</a:t>
            </a:r>
            <a:endParaRPr lang="ru-RU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— это фиксация изменений в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репозитории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сохраняет состояние всех файлов проекта на момент создания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коммита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позволяя вернуться к этому состоянию в будущем.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Основные характеристики 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коммита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Уникальный идентификатор (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хеш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):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каждый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имеет уникальный SHA-1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хеш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Сообщение 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коммита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краткое описание внесённых изменений.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Автор 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коммита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имя и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автора, который сделал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Дата и время: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когда был сделан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Пример команд: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Добавление изменений в индекс (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staging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area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): </a:t>
            </a:r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ru-RU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add</a:t>
            </a:r>
            <a:r>
              <a:rPr lang="ru-RU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&lt;файл</a:t>
            </a:r>
            <a:r>
              <a:rPr lang="ru-RU" b="1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ru-RU" sz="1200" b="1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Создание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коммита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ru-RU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commit</a:t>
            </a:r>
            <a:r>
              <a:rPr lang="ru-RU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-m 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"Описание изменений</a:t>
            </a:r>
            <a:r>
              <a:rPr lang="ru-RU" b="1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endParaRPr lang="ru-RU" sz="1200" b="1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96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49468" y="561836"/>
            <a:ext cx="8779119" cy="292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ru-RU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Ветки (</a:t>
            </a:r>
            <a:r>
              <a:rPr lang="ru-RU" sz="18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branches</a:t>
            </a:r>
            <a:r>
              <a:rPr lang="ru-RU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Ветка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— это указатель на один из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коммитов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обычно представляющий активную линию разработки. Ветки позволяют параллельно работать над разными задачами и экспериментами, не влияя на основную ветку.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Основные ветки: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(или 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master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):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основная ветка, содержащая стабильную версию проекта.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Фича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-ветки (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feature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branches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):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создаются для разработки новых функций или исправлений.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Пример команд: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Создание новой ветки: </a:t>
            </a:r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ru-RU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branch</a:t>
            </a:r>
            <a:r>
              <a:rPr lang="ru-RU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ru-RU" b="1" dirty="0" err="1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имя_ветки</a:t>
            </a:r>
            <a:r>
              <a:rPr lang="ru-RU" b="1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ru-RU" sz="1200" b="1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Переключение на другую ветку: </a:t>
            </a:r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ru-RU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checkout</a:t>
            </a:r>
            <a:r>
              <a:rPr lang="ru-RU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ru-RU" b="1" dirty="0" err="1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имя_ветки</a:t>
            </a:r>
            <a:r>
              <a:rPr lang="ru-RU" b="1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ru-RU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или</a:t>
            </a:r>
            <a:r>
              <a:rPr lang="ru-RU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ru-RU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switch</a:t>
            </a:r>
            <a:r>
              <a:rPr lang="ru-RU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ru-RU" b="1" dirty="0" err="1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имя_ветки</a:t>
            </a:r>
            <a:r>
              <a:rPr lang="ru-RU" b="1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ru-RU" sz="1200" b="1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s://smhttp-ssl-31623-sherocom.nexcesscdn.net/wp-content/uploads/workflow-illustrati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914" y="3392555"/>
            <a:ext cx="5252836" cy="175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0720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87933" y="521808"/>
            <a:ext cx="8739554" cy="1771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ru-RU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Слияние (</a:t>
            </a:r>
            <a:r>
              <a:rPr lang="ru-RU" sz="18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merge</a:t>
            </a:r>
            <a:r>
              <a:rPr lang="ru-RU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Слияние (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merge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— это процесс объединения изменений из одной ветки в другую. При слиянии Git объединяет изменения, сделанные в разных ветках, в один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сохраняя историю изменений обеих веток.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Пример команд: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Слияние ветки в текущую ветку: </a:t>
            </a:r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ru-RU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merge</a:t>
            </a:r>
            <a:r>
              <a:rPr lang="ru-RU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ru-RU" b="1" dirty="0" err="1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имя_ветки</a:t>
            </a:r>
            <a:r>
              <a:rPr lang="ru-RU" b="1" dirty="0" smtClean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ru-RU" sz="1200" b="1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Picture backgrou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37" y="2227724"/>
            <a:ext cx="8844325" cy="2767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4554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87933" y="392718"/>
            <a:ext cx="9020898" cy="45379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ru-RU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Ветвление (</a:t>
            </a:r>
            <a:r>
              <a:rPr lang="ru-RU" sz="18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branching</a:t>
            </a:r>
            <a:r>
              <a:rPr lang="ru-RU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и разрешение конфликтов</a:t>
            </a:r>
            <a:endParaRPr lang="ru-RU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Ветвление (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branching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— это создание новых веток для параллельной работы над проектом. Ветвление позволяет: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Работать над новыми функциями без риска сломать основную ветку.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Вносить исправления и экспериментировать с новыми идеями.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Разрешение конфликтов: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Конфликты возникают, когда изменения в разных ветках затрагивают одни и те же строки в файле или файлы.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Git пытается автоматически объединить изменения, но иногда требуется вмешательство разработчика для разрешения конфликта.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Процесс разрешения конфликта: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Git сообщает о конфликте и отмечает конфликтные места в файлах.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Разработчик вручную исправляет конфликт, выбирая правильные изменения или комбинируя их.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После разрешения конфликта изменения фиксируются с помощью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коммита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Пример команд: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Обозначение разрешенных конфликтов: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add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&lt;файл</a:t>
            </a:r>
            <a:r>
              <a:rPr lang="ru-RU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ru-RU" sz="1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Завершение процесса слияния: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ru-RU" dirty="0" err="1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commit</a:t>
            </a:r>
            <a:endParaRPr lang="ru-RU" sz="1200" dirty="0">
              <a:solidFill>
                <a:schemeClr val="accent4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294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908180" y="1724467"/>
            <a:ext cx="5200650" cy="1694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Знание основных понятий Git, таких как 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репозиторий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ветки и слияние, является фундаментом для эффективного использования этой системы контроля версий. </a:t>
            </a:r>
            <a:endParaRPr lang="ru-RU" b="1" dirty="0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ru-RU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Ветвление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разрешение конфликтов позволяют разработчикам работать над проектом параллельно, обеспечивая гибкость и безопасность процесса разработки.</a:t>
            </a:r>
            <a:endParaRPr lang="ru-R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https://cdn.fishki.net/upload/users/2018/10/02/1563198/8d20c1d6f502082be779ed23558a36c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269" y="392718"/>
            <a:ext cx="2896688" cy="4657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215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 t="6987" r="6664" b="5995"/>
          <a:stretch/>
        </p:blipFill>
        <p:spPr>
          <a:xfrm>
            <a:off x="0" y="0"/>
            <a:ext cx="8294100" cy="515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 amt="25000"/>
          </a:blip>
          <a:stretch>
            <a:fillRect/>
          </a:stretch>
        </p:blipFill>
        <p:spPr>
          <a:xfrm>
            <a:off x="0" y="0"/>
            <a:ext cx="82940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" y="1875"/>
            <a:ext cx="8294098" cy="305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5400000">
            <a:off x="1451901" y="-1450024"/>
            <a:ext cx="5152348" cy="805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5400000">
            <a:off x="7475149" y="3403884"/>
            <a:ext cx="2482787" cy="33982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588699" y="578424"/>
            <a:ext cx="5262582" cy="3531979"/>
          </a:xfrm>
          <a:prstGeom prst="rect">
            <a:avLst/>
          </a:prstGeom>
          <a:noFill/>
          <a:ln>
            <a:noFill/>
          </a:ln>
          <a:effectLst>
            <a:outerShdw blurRad="200025" dist="142875" dir="3540000" algn="bl" rotWithShape="0">
              <a:schemeClr val="dk1">
                <a:alpha val="35686"/>
              </a:scheme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7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Установка и настройка Git</a:t>
            </a:r>
          </a:p>
        </p:txBody>
      </p:sp>
      <p:cxnSp>
        <p:nvCxnSpPr>
          <p:cNvPr id="99" name="Google Shape;99;p16"/>
          <p:cNvCxnSpPr/>
          <p:nvPr/>
        </p:nvCxnSpPr>
        <p:spPr>
          <a:xfrm flipH="1">
            <a:off x="5193900" y="1198525"/>
            <a:ext cx="3950100" cy="3950100"/>
          </a:xfrm>
          <a:prstGeom prst="straightConnector1">
            <a:avLst/>
          </a:prstGeom>
          <a:noFill/>
          <a:ln w="381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0" name="Google Shape;100;p16"/>
          <p:cNvCxnSpPr/>
          <p:nvPr/>
        </p:nvCxnSpPr>
        <p:spPr>
          <a:xfrm flipH="1">
            <a:off x="8294100" y="1198525"/>
            <a:ext cx="849900" cy="8499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0577048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87933" y="263628"/>
            <a:ext cx="8976936" cy="4702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ru-RU" sz="1600" b="1" u="sng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</a:t>
            </a:r>
            <a:endParaRPr lang="ru-RU" sz="1600" b="1" u="sng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Скачайте установочный файл Git с официального сайта: </a:t>
            </a:r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ru-RU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://</a:t>
            </a:r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git-scm.com/download/win</a:t>
            </a:r>
            <a:endParaRPr lang="ru-RU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Запустите установочный файл и следуйте инструкциям мастера установки.</a:t>
            </a: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Во время установки выберите следующие опции:</a:t>
            </a: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Настройка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PATH: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"Use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from the command line and also from 3rd-party software"</a:t>
            </a:r>
            <a:endParaRPr lang="ru-RU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Настройки редактора: выберите предпочитаемый текстовый редактор (например,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Vim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или VS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Code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HTTPS transport backend: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"Use the OpenSSL library"</a:t>
            </a:r>
            <a:endParaRPr lang="ru-RU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-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Настройки окончания строк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"Checkout Windows-style, commit Unix-style line endings"</a:t>
            </a:r>
            <a:endParaRPr lang="ru-RU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sz="1600" b="1" u="sng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macOS</a:t>
            </a:r>
            <a:endParaRPr lang="ru-RU" sz="1600" b="1" u="sng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Откройте терминал.</a:t>
            </a: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Введите команду для установки Git через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Homebrew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(если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Homebrew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не установлен, следуйте инструкциям по установке 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Homebrew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u="sng" dirty="0" smtClean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</a:t>
            </a:r>
            <a:r>
              <a:rPr lang="ru-RU" u="sng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://brew.sh</a:t>
            </a:r>
            <a:r>
              <a:rPr lang="ru-RU" u="sng" dirty="0" smtClean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brew install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endParaRPr lang="ru-RU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sz="1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</a:pPr>
            <a:r>
              <a:rPr lang="en-US" sz="1600" b="1" u="sng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Linux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6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Откройте терминал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Введите команду для установки Git в зависимости от используемого дистрибутива:</a:t>
            </a: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</a:t>
            </a:r>
            <a:r>
              <a:rPr lang="en-US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Debian</a:t>
            </a: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/Ubuntu: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sudo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apt-get update &amp;&amp;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sudo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apt-get install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endParaRPr lang="ru-RU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</a:t>
            </a:r>
            <a:r>
              <a:rPr lang="en-US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Fedora: 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sudo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dnf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install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endParaRPr lang="ru-RU" b="1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</a:t>
            </a:r>
            <a:r>
              <a:rPr lang="en-US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Arch Linux: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sudo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pacman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-S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endParaRPr lang="ru-RU" b="1" dirty="0">
              <a:solidFill>
                <a:schemeClr val="accent4">
                  <a:lumMod val="75000"/>
                </a:schemeClr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4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87933" y="320620"/>
            <a:ext cx="8954955" cy="4043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ru-RU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Настройка имени пользователя и электронной почты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После установки Git необходимо настроить имя пользователя и адрес электронной почты. Эти данные будут использоваться для записи авторства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коммитов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Откройте терминал (или Git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Bash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Введите следующие команды, заменив `Ваше имя` и `ваша@почта.com` на ваши данные: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config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--global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user.name 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Ваше имя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endParaRPr lang="ru-RU" sz="1200" b="1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config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--global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user.email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ваша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@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почта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.com"</a:t>
            </a:r>
            <a:endParaRPr lang="ru-RU" sz="1200" b="1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Проверка настроек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config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--global --list</a:t>
            </a:r>
            <a:endParaRPr lang="ru-RU" sz="1200" b="1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 должны увидеть вывод, </a:t>
            </a:r>
            <a:endParaRPr lang="en-US" dirty="0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содержащий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ваше имя и адрес электронной почты: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user.name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Ваше имя</a:t>
            </a:r>
            <a:endParaRPr lang="ru-RU" sz="1200" b="1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user.email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ваша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@</a:t>
            </a:r>
            <a:r>
              <a:rPr lang="ru-RU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почта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.com</a:t>
            </a:r>
            <a:endParaRPr lang="ru-RU" sz="1200" b="1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3336" y="2499871"/>
            <a:ext cx="4883234" cy="2423821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4113336" y="4664319"/>
            <a:ext cx="1702776" cy="25937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трелка вправо 4"/>
          <p:cNvSpPr/>
          <p:nvPr/>
        </p:nvSpPr>
        <p:spPr>
          <a:xfrm>
            <a:off x="2343150" y="4607169"/>
            <a:ext cx="1727688" cy="3648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413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2"/>
          <p:cNvPicPr preferRelativeResize="0"/>
          <p:nvPr/>
        </p:nvPicPr>
        <p:blipFill rotWithShape="1">
          <a:blip r:embed="rId3">
            <a:alphaModFix/>
          </a:blip>
          <a:srcRect l="21911" r="21905"/>
          <a:stretch/>
        </p:blipFill>
        <p:spPr>
          <a:xfrm>
            <a:off x="2070526" y="2361232"/>
            <a:ext cx="2018299" cy="2396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2"/>
          <p:cNvPicPr preferRelativeResize="0"/>
          <p:nvPr/>
        </p:nvPicPr>
        <p:blipFill rotWithShape="1">
          <a:blip r:embed="rId4">
            <a:alphaModFix/>
          </a:blip>
          <a:srcRect l="22373" r="22368"/>
          <a:stretch/>
        </p:blipFill>
        <p:spPr>
          <a:xfrm>
            <a:off x="4141036" y="2361225"/>
            <a:ext cx="2018330" cy="2396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2"/>
          <p:cNvPicPr preferRelativeResize="0"/>
          <p:nvPr/>
        </p:nvPicPr>
        <p:blipFill rotWithShape="1">
          <a:blip r:embed="rId5">
            <a:alphaModFix/>
          </a:blip>
          <a:srcRect l="21824" r="21824"/>
          <a:stretch/>
        </p:blipFill>
        <p:spPr>
          <a:xfrm flipH="1">
            <a:off x="6211577" y="2361232"/>
            <a:ext cx="2018300" cy="2396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2"/>
          <p:cNvPicPr preferRelativeResize="0"/>
          <p:nvPr/>
        </p:nvPicPr>
        <p:blipFill rotWithShape="1">
          <a:blip r:embed="rId6">
            <a:alphaModFix/>
          </a:blip>
          <a:srcRect l="16631" r="29940"/>
          <a:stretch/>
        </p:blipFill>
        <p:spPr>
          <a:xfrm>
            <a:off x="0" y="2361225"/>
            <a:ext cx="2018329" cy="2396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9" name="Google Shape;279;p32"/>
          <p:cNvCxnSpPr/>
          <p:nvPr/>
        </p:nvCxnSpPr>
        <p:spPr>
          <a:xfrm>
            <a:off x="8791294" y="9563"/>
            <a:ext cx="0" cy="51465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0" name="Google Shape;280;p32"/>
          <p:cNvSpPr txBox="1"/>
          <p:nvPr/>
        </p:nvSpPr>
        <p:spPr>
          <a:xfrm>
            <a:off x="342619" y="194950"/>
            <a:ext cx="2864700" cy="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УНИВЕРСИТЕТ ИСКУССТВЕННОГО ИНТЕЛЛЕКТА</a:t>
            </a:r>
            <a:endParaRPr sz="9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281" name="Google Shape;281;p32"/>
          <p:cNvCxnSpPr/>
          <p:nvPr/>
        </p:nvCxnSpPr>
        <p:spPr>
          <a:xfrm rot="10800000">
            <a:off x="2546125" y="330125"/>
            <a:ext cx="66147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2" name="Google Shape;282;p32"/>
          <p:cNvSpPr txBox="1">
            <a:spLocks noGrp="1"/>
          </p:cNvSpPr>
          <p:nvPr>
            <p:ph type="title"/>
          </p:nvPr>
        </p:nvSpPr>
        <p:spPr>
          <a:xfrm>
            <a:off x="342625" y="1117550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7200" dirty="0" smtClean="0">
                <a:latin typeface="Oswald"/>
                <a:ea typeface="Oswald"/>
                <a:cs typeface="Oswald"/>
                <a:sym typeface="Oswald"/>
              </a:rPr>
              <a:t>Переходим к практике</a:t>
            </a:r>
            <a:endParaRPr sz="7200" dirty="0">
              <a:latin typeface="Oswald"/>
              <a:ea typeface="Oswald"/>
              <a:cs typeface="Oswald"/>
              <a:sym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871847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8410" y="584354"/>
            <a:ext cx="2404795" cy="2863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65600" y="412550"/>
            <a:ext cx="3394700" cy="3209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8" name="Google Shape;108;p17"/>
          <p:cNvCxnSpPr/>
          <p:nvPr/>
        </p:nvCxnSpPr>
        <p:spPr>
          <a:xfrm rot="10800000">
            <a:off x="10631" y="4933763"/>
            <a:ext cx="6702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" name="Google Shape;109;p17"/>
          <p:cNvSpPr txBox="1"/>
          <p:nvPr/>
        </p:nvSpPr>
        <p:spPr>
          <a:xfrm>
            <a:off x="6063394" y="4804500"/>
            <a:ext cx="28647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УНИВЕРСИТЕТ ИСКУССТВЕННОГО ИНТЕЛЛЕКТА</a:t>
            </a:r>
            <a:endParaRPr sz="9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10" name="Google Shape;110;p17"/>
          <p:cNvCxnSpPr/>
          <p:nvPr/>
        </p:nvCxnSpPr>
        <p:spPr>
          <a:xfrm>
            <a:off x="776181" y="9563"/>
            <a:ext cx="0" cy="51465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1" name="Google Shape;111;p17"/>
          <p:cNvPicPr preferRelativeResize="0"/>
          <p:nvPr/>
        </p:nvPicPr>
        <p:blipFill rotWithShape="1">
          <a:blip r:embed="rId5">
            <a:alphaModFix/>
          </a:blip>
          <a:srcRect l="44259" t="70762" r="41177" b="4762"/>
          <a:stretch/>
        </p:blipFill>
        <p:spPr>
          <a:xfrm>
            <a:off x="5211858" y="412550"/>
            <a:ext cx="3394694" cy="3209077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/>
        </p:nvSpPr>
        <p:spPr>
          <a:xfrm>
            <a:off x="5104706" y="3726324"/>
            <a:ext cx="2660100" cy="9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Компьютер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1258450" y="3726324"/>
            <a:ext cx="1878300" cy="9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Бумага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3602" y="1078335"/>
            <a:ext cx="4899700" cy="34182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pic>
        <p:nvPicPr>
          <p:cNvPr id="193" name="Google Shape;19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590" y="1143871"/>
            <a:ext cx="4705725" cy="294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4"/>
          <p:cNvSpPr txBox="1"/>
          <p:nvPr/>
        </p:nvSpPr>
        <p:spPr>
          <a:xfrm>
            <a:off x="5450290" y="1078335"/>
            <a:ext cx="3590908" cy="362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Clone</a:t>
            </a:r>
            <a:r>
              <a:rPr lang="ru-RU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- Клонировать проект к себе (Делается один раз)</a:t>
            </a:r>
            <a:endParaRPr dirty="0"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lvl="0" indent="0" algn="l" rtl="0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ru-RU" b="1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Commit</a:t>
            </a:r>
            <a:r>
              <a:rPr lang="ru-RU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- сделать слепок изменений в локальный репозиторий</a:t>
            </a:r>
            <a:endParaRPr dirty="0"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lvl="0" indent="0" algn="l" rtl="0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ru-RU" b="1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Pull</a:t>
            </a:r>
            <a:r>
              <a:rPr lang="ru-RU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- Получить изменения </a:t>
            </a:r>
            <a:br>
              <a:rPr lang="ru-RU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</a:br>
            <a:r>
              <a:rPr lang="ru-RU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в локальный репозиторий </a:t>
            </a:r>
            <a:br>
              <a:rPr lang="ru-RU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</a:br>
            <a:r>
              <a:rPr lang="ru-RU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с сервера</a:t>
            </a:r>
            <a:endParaRPr dirty="0"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lvl="0" indent="0" algn="l" rtl="0">
              <a:lnSpc>
                <a:spcPct val="13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ru-RU" b="1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Push</a:t>
            </a:r>
            <a:r>
              <a:rPr lang="ru-RU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- Толкнуть изменения на сервер из локального репозитория</a:t>
            </a:r>
            <a:endParaRPr dirty="0"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/>
        </p:nvSpPr>
        <p:spPr>
          <a:xfrm>
            <a:off x="733650" y="867400"/>
            <a:ext cx="4687800" cy="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8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Правила </a:t>
            </a:r>
            <a:br>
              <a:rPr lang="ru-RU" sz="38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</a:br>
            <a:r>
              <a:rPr lang="ru-RU" sz="38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хорошего тона GIT:</a:t>
            </a:r>
            <a:endParaRPr sz="38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sp>
        <p:nvSpPr>
          <p:cNvPr id="200" name="Google Shape;200;p25"/>
          <p:cNvSpPr txBox="1"/>
          <p:nvPr/>
        </p:nvSpPr>
        <p:spPr>
          <a:xfrm>
            <a:off x="6095044" y="280350"/>
            <a:ext cx="2864700" cy="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10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cxnSp>
        <p:nvCxnSpPr>
          <p:cNvPr id="201" name="Google Shape;201;p25"/>
          <p:cNvCxnSpPr/>
          <p:nvPr/>
        </p:nvCxnSpPr>
        <p:spPr>
          <a:xfrm rot="10800000">
            <a:off x="-19087" y="415519"/>
            <a:ext cx="6721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25"/>
          <p:cNvCxnSpPr/>
          <p:nvPr/>
        </p:nvCxnSpPr>
        <p:spPr>
          <a:xfrm>
            <a:off x="390244" y="9563"/>
            <a:ext cx="0" cy="51465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5"/>
          <p:cNvSpPr/>
          <p:nvPr/>
        </p:nvSpPr>
        <p:spPr>
          <a:xfrm>
            <a:off x="0" y="5143500"/>
            <a:ext cx="9144000" cy="19431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4" name="Google Shape;204;p25"/>
          <p:cNvSpPr txBox="1"/>
          <p:nvPr/>
        </p:nvSpPr>
        <p:spPr>
          <a:xfrm>
            <a:off x="4964725" y="961775"/>
            <a:ext cx="3619800" cy="22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276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Уважай </a:t>
            </a:r>
            <a:r>
              <a:rPr lang="ru-RU" b="1" i="1" u="sng" dirty="0" err="1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Code</a:t>
            </a: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коллег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27610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Чаще делай </a:t>
            </a:r>
            <a:r>
              <a:rPr lang="ru-RU" b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Pull</a:t>
            </a: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, </a:t>
            </a:r>
            <a:r>
              <a:rPr lang="ru-RU" i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чтобы избежать</a:t>
            </a:r>
            <a:r>
              <a:rPr lang="ru-RU" b="1" i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</a:t>
            </a:r>
            <a:r>
              <a:rPr lang="ru-RU" i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конфликты</a:t>
            </a:r>
            <a:endParaRPr b="1" i="1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27610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Делай много частых </a:t>
            </a:r>
            <a:r>
              <a:rPr lang="ru-RU" b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Commit</a:t>
            </a: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, </a:t>
            </a:r>
            <a:r>
              <a:rPr lang="ru-RU" i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чтобы избежать конфликты </a:t>
            </a:r>
            <a:endParaRPr i="1"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27610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Каждый </a:t>
            </a:r>
            <a:r>
              <a:rPr lang="ru-RU" b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Commit</a:t>
            </a: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 должен иметь завершенность и логичность (</a:t>
            </a:r>
            <a:r>
              <a:rPr lang="ru-RU" i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исправил ошибку? Залей!</a:t>
            </a: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)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27610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Пиши комментарии к </a:t>
            </a:r>
            <a:r>
              <a:rPr lang="ru-RU" b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Commit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-27610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Сделал </a:t>
            </a:r>
            <a:r>
              <a:rPr lang="ru-RU" b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Commit </a:t>
            </a: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сделай </a:t>
            </a:r>
            <a:r>
              <a:rPr lang="ru-RU" b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Push, </a:t>
            </a:r>
            <a:br>
              <a:rPr lang="ru-RU" b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</a:br>
            <a:r>
              <a:rPr lang="ru-RU" b="1" dirty="0">
                <a:solidFill>
                  <a:schemeClr val="dk1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а то забудешь)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endParaRPr dirty="0">
              <a:solidFill>
                <a:schemeClr val="dk1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pic>
        <p:nvPicPr>
          <p:cNvPr id="205" name="Google Shape;205;p25"/>
          <p:cNvPicPr preferRelativeResize="0"/>
          <p:nvPr/>
        </p:nvPicPr>
        <p:blipFill rotWithShape="1">
          <a:blip r:embed="rId3">
            <a:alphaModFix/>
          </a:blip>
          <a:srcRect t="7417" b="7417"/>
          <a:stretch/>
        </p:blipFill>
        <p:spPr>
          <a:xfrm>
            <a:off x="782975" y="2468675"/>
            <a:ext cx="3789025" cy="215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 t="6987" r="6664" b="5995"/>
          <a:stretch/>
        </p:blipFill>
        <p:spPr>
          <a:xfrm>
            <a:off x="0" y="0"/>
            <a:ext cx="8294100" cy="515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 amt="25000"/>
          </a:blip>
          <a:stretch>
            <a:fillRect/>
          </a:stretch>
        </p:blipFill>
        <p:spPr>
          <a:xfrm>
            <a:off x="0" y="0"/>
            <a:ext cx="82940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" y="1875"/>
            <a:ext cx="8294098" cy="305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5400000">
            <a:off x="1451901" y="-1450024"/>
            <a:ext cx="5152348" cy="805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5400000">
            <a:off x="7475149" y="3403884"/>
            <a:ext cx="2482787" cy="33982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588699" y="578424"/>
            <a:ext cx="5064755" cy="3531979"/>
          </a:xfrm>
          <a:prstGeom prst="rect">
            <a:avLst/>
          </a:prstGeom>
          <a:noFill/>
          <a:ln>
            <a:noFill/>
          </a:ln>
          <a:effectLst>
            <a:outerShdw blurRad="200025" dist="142875" dir="3540000" algn="bl" rotWithShape="0">
              <a:schemeClr val="dk1">
                <a:alpha val="35686"/>
              </a:scheme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ru-RU" sz="7200" b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 </a:t>
            </a:r>
            <a:r>
              <a:rPr lang="ru-RU" sz="72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контроль версий </a:t>
            </a:r>
            <a:endParaRPr sz="7200" b="1">
              <a:solidFill>
                <a:schemeClr val="bg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cxnSp>
        <p:nvCxnSpPr>
          <p:cNvPr id="99" name="Google Shape;99;p16"/>
          <p:cNvCxnSpPr/>
          <p:nvPr/>
        </p:nvCxnSpPr>
        <p:spPr>
          <a:xfrm flipH="1">
            <a:off x="5193900" y="1198525"/>
            <a:ext cx="3950100" cy="3950100"/>
          </a:xfrm>
          <a:prstGeom prst="straightConnector1">
            <a:avLst/>
          </a:prstGeom>
          <a:noFill/>
          <a:ln w="381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0" name="Google Shape;100;p16"/>
          <p:cNvCxnSpPr/>
          <p:nvPr/>
        </p:nvCxnSpPr>
        <p:spPr>
          <a:xfrm flipH="1">
            <a:off x="8294100" y="1198525"/>
            <a:ext cx="849900" cy="8499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713766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87932" y="566233"/>
            <a:ext cx="8954956" cy="4076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</a:pPr>
            <a:r>
              <a:rPr lang="ru-RU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Что такое контроль версий и зачем он нужен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Контроль версий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— это практика управления изменениями в документах, коде и других файлах проекта. Система контроля версий позволяет отслеживать изменения, сохранять все версии файла и возвращаться к любой из них в случае необходимости.</a:t>
            </a:r>
            <a:endParaRPr lang="ru-RU" sz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Примеры:</a:t>
            </a:r>
            <a:endParaRPr lang="ru-RU" sz="12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При разработке программного обеспечения, контроль версий помогает управлять кодом, вносить изменения, исправлять ошибки и улучшать функциональность без риска потери данных.</a:t>
            </a:r>
            <a:endParaRPr lang="ru-RU" sz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В командной работе над проектом система контроля версий упрощает слияние изменений от разных разработчиков и помогает избежать конфликтов.</a:t>
            </a:r>
            <a:endParaRPr lang="ru-RU" sz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Основные задачи контроля версий:</a:t>
            </a:r>
            <a:endParaRPr lang="ru-RU" sz="12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Отслеживание изменений: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сохранение истории изменений каждого файла.</a:t>
            </a:r>
            <a:endParaRPr lang="ru-RU" sz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Совместная работа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одновременная работа нескольких разработчиков над одним проектом.</a:t>
            </a:r>
            <a:endParaRPr lang="ru-RU" sz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Восстановление версий: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возможность вернуться к любой предыдущей версии файла.</a:t>
            </a:r>
            <a:endParaRPr lang="ru-RU" sz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Архивация и резервное копирование: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хранение всех версий файлов в одном месте.</a:t>
            </a:r>
            <a:endParaRPr lang="ru-RU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3118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57170" y="392718"/>
            <a:ext cx="8937371" cy="4735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</a:pPr>
            <a:r>
              <a:rPr lang="ru-RU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Преимущества использования систем контроля версий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indent="450215"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Безопасность данных: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- Сохранение всех версий файлов позволяет легко восстановить предыдущие версии в случае ошибки или потери данных.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- Автоматическое создание резервных копий изменений.</a:t>
            </a:r>
          </a:p>
          <a:p>
            <a:pPr indent="450215"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ru-RU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Совместная работа: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- Возможность работы нескольких разработчиков над одним проектом одновременно.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- Упрощение процесса объединения изменений (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merge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- Разрешение конфликтов между изменениями разных разработчиков.</a:t>
            </a:r>
          </a:p>
          <a:p>
            <a:pPr indent="450215"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ru-RU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Прозрачность и отслеживание изменений: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- Полная история изменений, включая автора и описание каждого изменения.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- Возможность анализа истории проекта и отслеживания внесенных изменений.</a:t>
            </a:r>
          </a:p>
          <a:p>
            <a:pPr indent="450215"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ru-RU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Управление версиями: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- Ветвление (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branching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позволяет создавать параллельные версии проекта для разработки новых функций или исправления ошибок.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- Легкое переключение между разными версиями и слияние их обратно в основную ветку.</a:t>
            </a:r>
          </a:p>
          <a:p>
            <a:pPr indent="450215">
              <a:lnSpc>
                <a:spcPct val="107000"/>
              </a:lnSpc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ru-RU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Эффективность разработки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- Возможность работы с разными версиями проекта без нарушения основного кода.</a:t>
            </a:r>
          </a:p>
          <a:p>
            <a:pPr indent="450215">
              <a:lnSpc>
                <a:spcPct val="107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- Упрощение процесса тестирования новых функций и исправлений.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97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4"/>
          <p:cNvCxnSpPr>
            <a:stCxn id="191" idx="1"/>
          </p:cNvCxnSpPr>
          <p:nvPr/>
        </p:nvCxnSpPr>
        <p:spPr>
          <a:xfrm flipH="1">
            <a:off x="87933" y="263629"/>
            <a:ext cx="6191367" cy="495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4"/>
          <p:cNvSpPr txBox="1"/>
          <p:nvPr/>
        </p:nvSpPr>
        <p:spPr>
          <a:xfrm>
            <a:off x="6279300" y="134539"/>
            <a:ext cx="2864700" cy="2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dk1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УНИВЕРСИТЕТ ИСКУССТВЕННОГО ИНТЕЛЛЕКТА</a:t>
            </a:r>
            <a:endParaRPr sz="900" dirty="0">
              <a:solidFill>
                <a:schemeClr val="dk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pic>
        <p:nvPicPr>
          <p:cNvPr id="1026" name="Picture 2" descr="https://cdn.fishki.net/upload/users/2018/10/02/1563198/8d20c1d6f502082be779ed23558a36c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269" y="392718"/>
            <a:ext cx="2896688" cy="4657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3943350" y="1603536"/>
            <a:ext cx="4884127" cy="1936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>
              <a:lnSpc>
                <a:spcPct val="107000"/>
              </a:lnSpc>
            </a:pPr>
            <a:r>
              <a:rPr lang="ru-RU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Контроль </a:t>
            </a: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версий является неотъемлемой частью современного процесса разработки программного обеспечения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обеспечивая безопасность данных, поддержку совместной работы и эффективное управление проектами. </a:t>
            </a:r>
            <a:endParaRPr lang="en-US" dirty="0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</a:pP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Использование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систем контроля версий, таких как Git, позволяет разработчикам легко отслеживать изменения, управлять версиями и работать в команде, что повышает качество и надежность программного обеспечения.</a:t>
            </a:r>
            <a:endParaRPr lang="ru-R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863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 t="6987" r="6664" b="5995"/>
          <a:stretch/>
        </p:blipFill>
        <p:spPr>
          <a:xfrm>
            <a:off x="0" y="0"/>
            <a:ext cx="8294100" cy="515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 amt="25000"/>
          </a:blip>
          <a:stretch>
            <a:fillRect/>
          </a:stretch>
        </p:blipFill>
        <p:spPr>
          <a:xfrm>
            <a:off x="0" y="0"/>
            <a:ext cx="82940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" y="1875"/>
            <a:ext cx="8294098" cy="305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5400000">
            <a:off x="1451901" y="-1450024"/>
            <a:ext cx="5152348" cy="805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5400000">
            <a:off x="7475149" y="3403884"/>
            <a:ext cx="2482787" cy="33982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588699" y="578424"/>
            <a:ext cx="5064755" cy="3531979"/>
          </a:xfrm>
          <a:prstGeom prst="rect">
            <a:avLst/>
          </a:prstGeom>
          <a:noFill/>
          <a:ln>
            <a:noFill/>
          </a:ln>
          <a:effectLst>
            <a:outerShdw blurRad="200025" dist="142875" dir="3540000" algn="bl" rotWithShape="0">
              <a:schemeClr val="dk1">
                <a:alpha val="35686"/>
              </a:scheme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ru-RU" sz="7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понятия </a:t>
            </a:r>
            <a:r>
              <a:rPr lang="en-US" sz="7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endParaRPr sz="7200" b="1" dirty="0">
              <a:solidFill>
                <a:schemeClr val="bg1"/>
              </a:solidFill>
              <a:latin typeface="Times New Roman" panose="02020603050405020304" pitchFamily="18" charset="0"/>
              <a:ea typeface="Oswald"/>
              <a:cs typeface="Times New Roman" panose="02020603050405020304" pitchFamily="18" charset="0"/>
              <a:sym typeface="Oswald"/>
            </a:endParaRPr>
          </a:p>
        </p:txBody>
      </p:sp>
      <p:cxnSp>
        <p:nvCxnSpPr>
          <p:cNvPr id="99" name="Google Shape;99;p16"/>
          <p:cNvCxnSpPr/>
          <p:nvPr/>
        </p:nvCxnSpPr>
        <p:spPr>
          <a:xfrm flipH="1">
            <a:off x="5193900" y="1198525"/>
            <a:ext cx="3950100" cy="3950100"/>
          </a:xfrm>
          <a:prstGeom prst="straightConnector1">
            <a:avLst/>
          </a:prstGeom>
          <a:noFill/>
          <a:ln w="38100" cap="flat" cmpd="sng">
            <a:solidFill>
              <a:srgbClr val="C9CFD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0" name="Google Shape;100;p16"/>
          <p:cNvCxnSpPr/>
          <p:nvPr/>
        </p:nvCxnSpPr>
        <p:spPr>
          <a:xfrm flipH="1">
            <a:off x="8294100" y="1198525"/>
            <a:ext cx="849900" cy="8499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68184130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366</Words>
  <Application>Microsoft Office PowerPoint</Application>
  <PresentationFormat>Экран (16:9)</PresentationFormat>
  <Paragraphs>175</Paragraphs>
  <Slides>19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7" baseType="lpstr">
      <vt:lpstr>Oswald</vt:lpstr>
      <vt:lpstr>Calibri</vt:lpstr>
      <vt:lpstr>Oswald Light</vt:lpstr>
      <vt:lpstr>Noto Sans Symbols</vt:lpstr>
      <vt:lpstr>Arial</vt:lpstr>
      <vt:lpstr>Times New Roman</vt:lpstr>
      <vt:lpstr>Montserrat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Переходим к практике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administrator pk</cp:lastModifiedBy>
  <cp:revision>8</cp:revision>
  <dcterms:modified xsi:type="dcterms:W3CDTF">2024-07-11T17:06:43Z</dcterms:modified>
</cp:coreProperties>
</file>